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4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0"/>
    <p:restoredTop sz="94646"/>
  </p:normalViewPr>
  <p:slideViewPr>
    <p:cSldViewPr snapToGrid="0">
      <p:cViewPr varScale="1">
        <p:scale>
          <a:sx n="84" d="100"/>
          <a:sy n="84" d="100"/>
        </p:scale>
        <p:origin x="1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CF00A-C528-E968-9D5D-678E9858F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6F3C18-847D-59ED-64F9-53F34888B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732FA-5E0B-DECB-80AC-1F049ACC2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13B1B-7721-24E7-EA31-9FD7ACC10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03F19-993E-41BB-A4D7-38D875D1A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16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E782-3184-1843-560D-472A6CC60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F84AFE-54B3-BDFD-0EEF-0F01A49633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F8245-475E-D251-D11E-91F2EEB60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B749B-BC11-6933-2B75-07EB1EE9C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52F94-1CD1-E969-131A-9691C1206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75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68B93E-5EA3-9518-34FA-A0240727C3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FC1952-85A9-5DD1-EB67-8FC63C24E6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D2266-EEF6-A3F7-B566-A789A702C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E1030-9070-0DDC-D34C-0BF3307ED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A409-A13C-3828-8EC2-A7C1446B9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27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0482A-255C-54A9-04D6-D56A1CEC4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3C3DD-C91B-C8A3-B500-27F422DDF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1F16E-61D7-3BE4-0AD7-D76B1A175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65A63-8609-B954-C99A-AD231B6DB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FF46F-8F81-75BB-B635-B15342506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999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D7E6-A589-02C3-64E3-3C3230A27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7D49B-4607-2A89-5E77-15D313ED0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86A1D-7ABE-5DCE-CED6-07DEFB785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FB219-9FC6-9794-1E2B-5853F0784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2C300-D31F-60E6-692E-29E04E1DF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160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CE2F9-C3A2-6C5A-D061-6C733636A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33CA2-9D21-D51E-0E1E-07E8C92CA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2AF187-6E25-1E06-6DC4-03D8E2742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29180E-486B-17BB-A4C2-B0EB5FDB1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ADB6E-791E-256C-D87B-949468389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DD188-786D-2303-A037-85E92E113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384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C69AD-0CAC-E1FE-73A6-AE7DAA684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2707B-668B-9949-E37A-21F5A3FCE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247317-3BA2-21A8-709D-5CD308213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185641-599A-FEE8-99C3-5F26C2E77B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8123BE-A9A4-4B8D-692A-117447F5C0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BDAB96-284F-58E9-BF63-7B9A00D56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074AF2-8984-2DFB-981F-87FD0FC6D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E8DB39-91B2-D292-2B94-A254DB3FE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077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4F2AD-5C4D-0E2C-2508-870B4139C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0DF2D5-16A3-FB9D-5DD3-F7B7E185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39D1D2-CC42-5EE4-7315-7D837A8C5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465CB9-D960-4F08-9B3E-047390D3D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571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507448-34CC-272E-8D3C-D33E3A9E7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7CEA8-475F-54AC-2E72-F6424245A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99EEBF-87D4-6C14-EEA3-19B0292CE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54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5F527-F95F-5AF0-BD77-50C52F6AE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E7F5E-C850-156D-A4B6-62EA4D524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52C221-8CB5-2ACA-CD4E-D5508D46F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25753-E005-CEE6-31D4-0AE21A5DA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24EFEE-F9EC-8C70-AD2A-17C82448C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EBA50-13A6-5E80-E2A8-AEDAA0B5B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35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8BED9-04AB-A314-5F35-1343C84D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83AD04-35C4-43DF-AF0C-C511BB5B0D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A72B3-49E7-F9E2-249C-78E22D812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13FCFC-38FA-3087-A858-5ED65BCCA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07C46F-D8C0-03C8-4C9F-797DC6152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2BAC2-F862-7A4D-9DAA-A9777CD6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3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D33BE2-C159-E648-6889-EC3FCD831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6C9AE-54F3-60D0-3E4D-3CC180E20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E0D22-8953-5817-1DD9-B8B599ECC8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2968B-AEF4-EE40-9F16-390486E8C3F6}" type="datetimeFigureOut">
              <a:rPr lang="en-US" smtClean="0"/>
              <a:t>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54F50-5BFD-8547-C00D-4BFE09F211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E913C-9EE3-B281-0C93-F22FB07577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731CA-2282-D44E-8579-86C02649E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534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particle graph background">
            <a:extLst>
              <a:ext uri="{FF2B5EF4-FFF2-40B4-BE49-F238E27FC236}">
                <a16:creationId xmlns:a16="http://schemas.microsoft.com/office/drawing/2014/main" id="{1E5158BE-3D97-02DB-25C1-4B7C6E96F9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DB1A49-3C0F-77C9-240F-29392EF765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137434"/>
            <a:ext cx="7848600" cy="3204429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rgbClr val="FFFFFF"/>
                </a:solidFill>
              </a:rPr>
              <a:t>AI Generated Content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BE9D81-5B78-DF9A-D1D4-8F485488B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608150"/>
            <a:ext cx="5334000" cy="1736674"/>
          </a:xfrm>
        </p:spPr>
        <p:txBody>
          <a:bodyPr anchor="b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effectLst/>
              </a:rPr>
              <a:t>Gillian Tatreau</a:t>
            </a:r>
          </a:p>
          <a:p>
            <a:pPr algn="l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effectLst/>
              </a:rPr>
              <a:t>March 2024 </a:t>
            </a:r>
            <a:endParaRPr lang="en-US" sz="18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Audio 7">
            <a:extLst>
              <a:ext uri="{FF2B5EF4-FFF2-40B4-BE49-F238E27FC236}">
                <a16:creationId xmlns:a16="http://schemas.microsoft.com/office/drawing/2014/main" id="{EDFE4161-A1F1-0B8C-2189-B409DDAC03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8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09"/>
    </mc:Choice>
    <mc:Fallback xmlns="">
      <p:transition spd="slow" advTm="5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0D1F1-7752-6FAF-687C-51F62115C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87030-BB5D-5BAD-0F5E-7B20B7936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r>
              <a:rPr lang="en-US" sz="1700" dirty="0"/>
              <a:t>Stylistic differences between AI and human-generated text</a:t>
            </a:r>
            <a:endParaRPr lang="en-US" sz="1700" dirty="0">
              <a:effectLst/>
            </a:endParaRPr>
          </a:p>
          <a:p>
            <a:r>
              <a:rPr lang="en-US" sz="1700" dirty="0">
                <a:effectLst/>
              </a:rPr>
              <a:t>Random forest model based on the TF-IDF data is very high performing while the random forest model based on the sentence length data performs only adequately </a:t>
            </a:r>
            <a:endParaRPr lang="en-US" sz="1700" dirty="0"/>
          </a:p>
          <a:p>
            <a:r>
              <a:rPr lang="en-US" sz="1700" dirty="0"/>
              <a:t>Assumptions</a:t>
            </a:r>
          </a:p>
          <a:p>
            <a:pPr lvl="1"/>
            <a:r>
              <a:rPr lang="en-US" sz="1700" dirty="0"/>
              <a:t>Text all in English</a:t>
            </a:r>
          </a:p>
          <a:p>
            <a:pPr lvl="1"/>
            <a:r>
              <a:rPr lang="en-US" sz="1700" dirty="0"/>
              <a:t>Essays collected ethically</a:t>
            </a:r>
          </a:p>
          <a:p>
            <a:r>
              <a:rPr lang="en-US" sz="1700" dirty="0"/>
              <a:t>Ethical Assessment</a:t>
            </a:r>
          </a:p>
          <a:p>
            <a:pPr lvl="1"/>
            <a:r>
              <a:rPr lang="en-US" sz="1700" dirty="0"/>
              <a:t>Possible misuse of AI-generated text in academic and professional settings</a:t>
            </a:r>
          </a:p>
          <a:p>
            <a:r>
              <a:rPr lang="en-US" sz="1700" dirty="0"/>
              <a:t>Recommendations</a:t>
            </a:r>
          </a:p>
          <a:p>
            <a:pPr lvl="1"/>
            <a:r>
              <a:rPr lang="en-US" sz="1700"/>
              <a:t>Large language model with perplexity analysis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Audio 22">
            <a:extLst>
              <a:ext uri="{FF2B5EF4-FFF2-40B4-BE49-F238E27FC236}">
                <a16:creationId xmlns:a16="http://schemas.microsoft.com/office/drawing/2014/main" id="{F3D9D7C6-EADB-57B3-412E-7CC5A701EF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6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341"/>
    </mc:Choice>
    <mc:Fallback xmlns="">
      <p:transition spd="slow" advTm="114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4E0E7-A029-9577-2D68-0FCDB98FB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8036"/>
            <a:ext cx="4085665" cy="1402470"/>
          </a:xfrm>
        </p:spPr>
        <p:txBody>
          <a:bodyPr anchor="t">
            <a:normAutofit/>
          </a:bodyPr>
          <a:lstStyle/>
          <a:p>
            <a:r>
              <a:rPr lang="en-US" sz="3200" dirty="0"/>
              <a:t>References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9C6CB-75F0-FD0E-335E-966DEB47B6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51176"/>
            <a:ext cx="4085665" cy="3591207"/>
          </a:xfrm>
        </p:spPr>
        <p:txBody>
          <a:bodyPr>
            <a:normAutofit/>
          </a:bodyPr>
          <a:lstStyle/>
          <a:p>
            <a:r>
              <a:rPr lang="en-US" sz="1400">
                <a:effectLst/>
                <a:latin typeface="TimesNewRomanPSMT"/>
              </a:rPr>
              <a:t>Gerami, S. (2024, January 10). </a:t>
            </a:r>
            <a:r>
              <a:rPr lang="en-US" sz="1400" i="1">
                <a:effectLst/>
                <a:latin typeface="TimesNewRomanPS"/>
              </a:rPr>
              <a:t>Ai vs human text</a:t>
            </a:r>
            <a:r>
              <a:rPr lang="en-US" sz="1400">
                <a:effectLst/>
                <a:latin typeface="TimesNewRomanPSMT"/>
              </a:rPr>
              <a:t>. Kaggle. https://www.kaggle.com/datasets/shanegerami/ai-vs-human-text/data</a:t>
            </a:r>
          </a:p>
          <a:p>
            <a:r>
              <a:rPr lang="en-US" sz="1400">
                <a:effectLst/>
                <a:latin typeface="TimesNewRomanPSMT"/>
              </a:rPr>
              <a:t>Hetler, A. (2023, September 21). </a:t>
            </a:r>
            <a:r>
              <a:rPr lang="en-US" sz="1400" i="1">
                <a:effectLst/>
                <a:latin typeface="TimesNewRomanPS"/>
              </a:rPr>
              <a:t>Pros and cons of ai-generated content: TechTarget</a:t>
            </a:r>
            <a:r>
              <a:rPr lang="en-US" sz="1400">
                <a:effectLst/>
                <a:latin typeface="TimesNewRomanPSMT"/>
              </a:rPr>
              <a:t>. WhatIs? https://www.techtarget.com/whatis/feature/Pros-and-cons-of-AI-generated-content </a:t>
            </a:r>
          </a:p>
          <a:p>
            <a:r>
              <a:rPr lang="en-US" sz="1400">
                <a:effectLst/>
                <a:latin typeface="TimesNewRomanPSMT"/>
              </a:rPr>
              <a:t>Matani, D. (2023, September 27). </a:t>
            </a:r>
            <a:r>
              <a:rPr lang="en-US" sz="1400" i="1">
                <a:effectLst/>
                <a:latin typeface="TimesNewRomanPS"/>
              </a:rPr>
              <a:t>Challenges of detecting AI-generated text</a:t>
            </a:r>
            <a:r>
              <a:rPr lang="en-US" sz="1400">
                <a:effectLst/>
                <a:latin typeface="TimesNewRomanPSMT"/>
              </a:rPr>
              <a:t>. Medium. https://towardsdatascience.com/challenges-of-detecting-ai-generated-text-6d85bf779448 </a:t>
            </a:r>
          </a:p>
          <a:p>
            <a:r>
              <a:rPr lang="en-US" sz="1400">
                <a:effectLst/>
                <a:latin typeface="TimesNewRomanPSMT"/>
              </a:rPr>
              <a:t>White, M. (2023, July 8). </a:t>
            </a:r>
            <a:r>
              <a:rPr lang="en-US" sz="1400" i="1">
                <a:effectLst/>
                <a:latin typeface="TimesNewRomanPS"/>
              </a:rPr>
              <a:t>A brief history of generative AI</a:t>
            </a:r>
            <a:r>
              <a:rPr lang="en-US" sz="1400">
                <a:effectLst/>
                <a:latin typeface="TimesNewRomanPSMT"/>
              </a:rPr>
              <a:t>. Medium. https://matthewdwhite.medium.com/a-brief-history-of-generative-ai-cb1837e67106 </a:t>
            </a:r>
            <a:endParaRPr lang="en-US" sz="1400"/>
          </a:p>
        </p:txBody>
      </p:sp>
      <p:pic>
        <p:nvPicPr>
          <p:cNvPr id="5" name="Picture 4" descr="Abstract particle graph background">
            <a:extLst>
              <a:ext uri="{FF2B5EF4-FFF2-40B4-BE49-F238E27FC236}">
                <a16:creationId xmlns:a16="http://schemas.microsoft.com/office/drawing/2014/main" id="{CB69CCC0-250A-1502-654A-C35F2EF6A0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25" r="13409" b="-1"/>
          <a:stretch/>
        </p:blipFill>
        <p:spPr>
          <a:xfrm>
            <a:off x="5650992" y="10"/>
            <a:ext cx="6541008" cy="6857990"/>
          </a:xfrm>
          <a:prstGeom prst="rect">
            <a:avLst/>
          </a:prstGeom>
        </p:spPr>
      </p:pic>
      <p:pic>
        <p:nvPicPr>
          <p:cNvPr id="21" name="Audio 20">
            <a:extLst>
              <a:ext uri="{FF2B5EF4-FFF2-40B4-BE49-F238E27FC236}">
                <a16:creationId xmlns:a16="http://schemas.microsoft.com/office/drawing/2014/main" id="{02BFBE0B-D2F1-C1F4-DDBB-6BEAA8A881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82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5"/>
    </mc:Choice>
    <mc:Fallback xmlns="">
      <p:transition spd="slow" advTm="1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E0CDDF-E3D2-F655-D2E6-B88AA550B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What is AI-Generated Content?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32903-6783-A7B3-0FAA-BC7E33E14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r>
              <a:rPr lang="en-US" sz="2400" dirty="0">
                <a:effectLst/>
              </a:rPr>
              <a:t>Generative AI has existed since the 1960s</a:t>
            </a:r>
          </a:p>
          <a:p>
            <a:r>
              <a:rPr lang="en-US" sz="2400" dirty="0">
                <a:effectLst/>
              </a:rPr>
              <a:t>Content generated by an AI typically focuses on word relevancy to a prompt</a:t>
            </a:r>
          </a:p>
          <a:p>
            <a:r>
              <a:rPr lang="en-US" sz="2400" dirty="0">
                <a:effectLst/>
              </a:rPr>
              <a:t>Text will be classified as </a:t>
            </a:r>
            <a:r>
              <a:rPr lang="en-US" sz="2400" dirty="0"/>
              <a:t>AI or human-generated using predictive machine learning algorithms</a:t>
            </a:r>
            <a:endParaRPr lang="en-US" sz="2400" dirty="0">
              <a:effectLst/>
            </a:endParaRP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Audio 17">
            <a:extLst>
              <a:ext uri="{FF2B5EF4-FFF2-40B4-BE49-F238E27FC236}">
                <a16:creationId xmlns:a16="http://schemas.microsoft.com/office/drawing/2014/main" id="{519F19D9-BDA8-482C-3781-F4F03A2F0F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35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851"/>
    </mc:Choice>
    <mc:Fallback xmlns="">
      <p:transition spd="slow" advTm="51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C478E2-878F-DBF3-C9FE-A245B7B46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1642969"/>
          </a:xfrm>
        </p:spPr>
        <p:txBody>
          <a:bodyPr anchor="b">
            <a:normAutofit/>
          </a:bodyPr>
          <a:lstStyle/>
          <a:p>
            <a:r>
              <a:rPr lang="en-US" sz="4000" dirty="0"/>
              <a:t>Data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1833D-946C-A696-CED9-E64EF5B60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r>
              <a:rPr lang="en-US" sz="2400" dirty="0"/>
              <a:t>Data originated on Kaggle</a:t>
            </a:r>
          </a:p>
          <a:p>
            <a:r>
              <a:rPr lang="en-US" sz="2400" dirty="0"/>
              <a:t>Contains text from approximately 500,000 essays</a:t>
            </a:r>
          </a:p>
          <a:p>
            <a:r>
              <a:rPr lang="en-US" sz="2400" dirty="0"/>
              <a:t>Data preparation</a:t>
            </a:r>
          </a:p>
          <a:p>
            <a:pPr lvl="1"/>
            <a:r>
              <a:rPr lang="en-US" dirty="0"/>
              <a:t>Rows with text that contained no punctuation were removed</a:t>
            </a:r>
          </a:p>
          <a:p>
            <a:pPr lvl="1"/>
            <a:r>
              <a:rPr lang="en-US" dirty="0" err="1">
                <a:effectLst/>
              </a:rPr>
              <a:t>number_sentences</a:t>
            </a:r>
            <a:r>
              <a:rPr lang="en-US" dirty="0">
                <a:effectLst/>
              </a:rPr>
              <a:t> and </a:t>
            </a:r>
            <a:r>
              <a:rPr lang="en-US" dirty="0" err="1">
                <a:effectLst/>
              </a:rPr>
              <a:t>words_per_sentence</a:t>
            </a:r>
            <a:r>
              <a:rPr lang="en-US" dirty="0">
                <a:effectLst/>
              </a:rPr>
              <a:t> variables created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B8E3C23E-5F2A-3721-25FF-23AB8E0F75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65"/>
    </mc:Choice>
    <mc:Fallback xmlns="">
      <p:transition spd="slow" advTm="18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886A5A-7555-875E-2AEF-A489AF64F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823" y="962166"/>
            <a:ext cx="3103808" cy="4421876"/>
          </a:xfrm>
        </p:spPr>
        <p:txBody>
          <a:bodyPr anchor="t">
            <a:normAutofit/>
          </a:bodyPr>
          <a:lstStyle/>
          <a:p>
            <a:pPr algn="r"/>
            <a:r>
              <a:rPr lang="en-US" sz="400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BEDC9-A0DE-CD49-7861-283714BDC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8929" y="962167"/>
            <a:ext cx="6858113" cy="4743174"/>
          </a:xfrm>
        </p:spPr>
        <p:txBody>
          <a:bodyPr anchor="t">
            <a:normAutofit/>
          </a:bodyPr>
          <a:lstStyle/>
          <a:p>
            <a:r>
              <a:rPr lang="en-US" sz="2400" dirty="0"/>
              <a:t>EDA</a:t>
            </a:r>
          </a:p>
          <a:p>
            <a:r>
              <a:rPr lang="en-US" sz="2400" dirty="0"/>
              <a:t>Models built based on sentence length and variability (</a:t>
            </a:r>
            <a:r>
              <a:rPr lang="en-US" sz="2400" dirty="0" err="1">
                <a:effectLst/>
              </a:rPr>
              <a:t>number_sentences</a:t>
            </a:r>
            <a:r>
              <a:rPr lang="en-US" sz="2400" dirty="0">
                <a:effectLst/>
              </a:rPr>
              <a:t> and </a:t>
            </a:r>
            <a:r>
              <a:rPr lang="en-US" sz="2400" dirty="0" err="1">
                <a:effectLst/>
              </a:rPr>
              <a:t>words_per_sentence</a:t>
            </a:r>
            <a:r>
              <a:rPr lang="en-US" sz="2400" dirty="0">
                <a:effectLst/>
              </a:rPr>
              <a:t> variables) or TF-IDF</a:t>
            </a:r>
          </a:p>
          <a:p>
            <a:r>
              <a:rPr lang="en-US" sz="2400" dirty="0"/>
              <a:t>Algorithms used: </a:t>
            </a:r>
            <a:r>
              <a:rPr lang="en-US" sz="2400" dirty="0">
                <a:effectLst/>
              </a:rPr>
              <a:t>logistic regression models, random forest classifiers, </a:t>
            </a:r>
            <a:r>
              <a:rPr lang="en-US" sz="2400" dirty="0" err="1">
                <a:effectLst/>
              </a:rPr>
              <a:t>naïve</a:t>
            </a:r>
            <a:r>
              <a:rPr lang="en-US" sz="2400" dirty="0">
                <a:effectLst/>
              </a:rPr>
              <a:t> Bayes classifiers, and support vector classification models</a:t>
            </a:r>
          </a:p>
          <a:p>
            <a:r>
              <a:rPr lang="en-US" sz="2400" dirty="0"/>
              <a:t>Evaluation metrics: </a:t>
            </a:r>
            <a:r>
              <a:rPr lang="en-US" sz="2400" dirty="0">
                <a:effectLst/>
              </a:rPr>
              <a:t>accuracy, recall, and precision scores, and confusion matrix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Audio 12">
            <a:extLst>
              <a:ext uri="{FF2B5EF4-FFF2-40B4-BE49-F238E27FC236}">
                <a16:creationId xmlns:a16="http://schemas.microsoft.com/office/drawing/2014/main" id="{1460D9BC-D6D4-EB6E-0208-EDC543A763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16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8"/>
    </mc:Choice>
    <mc:Fallback xmlns="">
      <p:transition spd="slow" advTm="35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DB739C-380A-74AF-FC16-7B4FC5858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EDA Results</a:t>
            </a:r>
          </a:p>
        </p:txBody>
      </p:sp>
      <p:pic>
        <p:nvPicPr>
          <p:cNvPr id="5" name="Content Placeholder 4" descr="A graph of text and a bar&#10;&#10;Description automatically generated with medium confidence">
            <a:extLst>
              <a:ext uri="{FF2B5EF4-FFF2-40B4-BE49-F238E27FC236}">
                <a16:creationId xmlns:a16="http://schemas.microsoft.com/office/drawing/2014/main" id="{C0333578-8FE3-68CE-338A-A36DBD37C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43" y="2998252"/>
            <a:ext cx="3657600" cy="2743200"/>
          </a:xfrm>
          <a:prstGeom prst="rect">
            <a:avLst/>
          </a:prstGeom>
        </p:spPr>
      </p:pic>
      <p:pic>
        <p:nvPicPr>
          <p:cNvPr id="9" name="Picture 8" descr="A graph of words&#10;&#10;Description automatically generated">
            <a:extLst>
              <a:ext uri="{FF2B5EF4-FFF2-40B4-BE49-F238E27FC236}">
                <a16:creationId xmlns:a16="http://schemas.microsoft.com/office/drawing/2014/main" id="{4C400A1C-F90E-31B7-A645-661AD51B5E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8345" y="2998252"/>
            <a:ext cx="3657600" cy="2743200"/>
          </a:xfrm>
          <a:prstGeom prst="rect">
            <a:avLst/>
          </a:prstGeom>
        </p:spPr>
      </p:pic>
      <p:pic>
        <p:nvPicPr>
          <p:cNvPr id="7" name="Picture 6" descr="A graph of a number of sentences&#10;&#10;Description automatically generated">
            <a:extLst>
              <a:ext uri="{FF2B5EF4-FFF2-40B4-BE49-F238E27FC236}">
                <a16:creationId xmlns:a16="http://schemas.microsoft.com/office/drawing/2014/main" id="{781C58BE-46FD-8DA9-EF29-60C8955ACF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6957" y="2998252"/>
            <a:ext cx="3657600" cy="2743200"/>
          </a:xfrm>
          <a:prstGeom prst="rect">
            <a:avLst/>
          </a:prstGeom>
        </p:spPr>
      </p:pic>
      <p:pic>
        <p:nvPicPr>
          <p:cNvPr id="17" name="Audio 16">
            <a:extLst>
              <a:ext uri="{FF2B5EF4-FFF2-40B4-BE49-F238E27FC236}">
                <a16:creationId xmlns:a16="http://schemas.microsoft.com/office/drawing/2014/main" id="{45A03134-169A-2A82-62E0-FFEE629C11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81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04"/>
    </mc:Choice>
    <mc:Fallback xmlns="">
      <p:transition spd="slow" advTm="30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ADFC2-C536-1403-E48B-62A45065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Models Based on Sentence Length and Variability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867A4FD-7AB2-686E-0BB4-B9D62B5C5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72499" y="390832"/>
            <a:ext cx="3233585" cy="8736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Data prep: standardized data with StandardScaler()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B8BF688-EC30-352C-940E-EB41A1D7B6A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423899610"/>
              </p:ext>
            </p:extLst>
          </p:nvPr>
        </p:nvGraphicFramePr>
        <p:xfrm>
          <a:off x="432225" y="2080747"/>
          <a:ext cx="11327550" cy="422325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678638">
                  <a:extLst>
                    <a:ext uri="{9D8B030D-6E8A-4147-A177-3AD203B41FA5}">
                      <a16:colId xmlns:a16="http://schemas.microsoft.com/office/drawing/2014/main" val="3858033515"/>
                    </a:ext>
                  </a:extLst>
                </a:gridCol>
                <a:gridCol w="3433688">
                  <a:extLst>
                    <a:ext uri="{9D8B030D-6E8A-4147-A177-3AD203B41FA5}">
                      <a16:colId xmlns:a16="http://schemas.microsoft.com/office/drawing/2014/main" val="4150446738"/>
                    </a:ext>
                  </a:extLst>
                </a:gridCol>
                <a:gridCol w="3215224">
                  <a:extLst>
                    <a:ext uri="{9D8B030D-6E8A-4147-A177-3AD203B41FA5}">
                      <a16:colId xmlns:a16="http://schemas.microsoft.com/office/drawing/2014/main" val="244171143"/>
                    </a:ext>
                  </a:extLst>
                </a:gridCol>
              </a:tblGrid>
              <a:tr h="844651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Dummy accuracy: 0.626</a:t>
                      </a:r>
                      <a:endParaRPr lang="en-US" sz="2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Train Accuracy </a:t>
                      </a: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Test Accuracy </a:t>
                      </a:r>
                    </a:p>
                  </a:txBody>
                  <a:tcPr marL="344755" marR="350043" marT="172378" marB="172378" anchor="ctr"/>
                </a:tc>
                <a:extLst>
                  <a:ext uri="{0D108BD9-81ED-4DB2-BD59-A6C34878D82A}">
                    <a16:rowId xmlns:a16="http://schemas.microsoft.com/office/drawing/2014/main" val="1840663737"/>
                  </a:ext>
                </a:extLst>
              </a:tr>
              <a:tr h="844651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Logistic regression </a:t>
                      </a: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0.5984 </a:t>
                      </a: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0.5964 </a:t>
                      </a:r>
                    </a:p>
                  </a:txBody>
                  <a:tcPr marL="344755" marR="350043" marT="172378" marB="172378" anchor="ctr"/>
                </a:tc>
                <a:extLst>
                  <a:ext uri="{0D108BD9-81ED-4DB2-BD59-A6C34878D82A}">
                    <a16:rowId xmlns:a16="http://schemas.microsoft.com/office/drawing/2014/main" val="899418711"/>
                  </a:ext>
                </a:extLst>
              </a:tr>
              <a:tr h="844651">
                <a:tc>
                  <a:txBody>
                    <a:bodyPr/>
                    <a:lstStyle/>
                    <a:p>
                      <a:r>
                        <a:rPr lang="en-US" sz="280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Naïve</a:t>
                      </a:r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Bayes </a:t>
                      </a: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0.5648 </a:t>
                      </a: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0.5639 </a:t>
                      </a:r>
                    </a:p>
                  </a:txBody>
                  <a:tcPr marL="344755" marR="350043" marT="172378" marB="172378" anchor="ctr"/>
                </a:tc>
                <a:extLst>
                  <a:ext uri="{0D108BD9-81ED-4DB2-BD59-A6C34878D82A}">
                    <a16:rowId xmlns:a16="http://schemas.microsoft.com/office/drawing/2014/main" val="1255457942"/>
                  </a:ext>
                </a:extLst>
              </a:tr>
              <a:tr h="844651"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Random Forest </a:t>
                      </a: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0.7211 </a:t>
                      </a: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0.7022 </a:t>
                      </a:r>
                    </a:p>
                  </a:txBody>
                  <a:tcPr marL="344755" marR="350043" marT="172378" marB="172378" anchor="ctr"/>
                </a:tc>
                <a:extLst>
                  <a:ext uri="{0D108BD9-81ED-4DB2-BD59-A6C34878D82A}">
                    <a16:rowId xmlns:a16="http://schemas.microsoft.com/office/drawing/2014/main" val="201556792"/>
                  </a:ext>
                </a:extLst>
              </a:tr>
              <a:tr h="844651"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Support Vector Classifier </a:t>
                      </a: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0.6697 </a:t>
                      </a:r>
                    </a:p>
                  </a:txBody>
                  <a:tcPr marL="344755" marR="350043" marT="172378" marB="172378" anchor="ctr"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0.6662 </a:t>
                      </a:r>
                    </a:p>
                  </a:txBody>
                  <a:tcPr marL="344755" marR="350043" marT="172378" marB="172378" anchor="ctr"/>
                </a:tc>
                <a:extLst>
                  <a:ext uri="{0D108BD9-81ED-4DB2-BD59-A6C34878D82A}">
                    <a16:rowId xmlns:a16="http://schemas.microsoft.com/office/drawing/2014/main" val="1429661190"/>
                  </a:ext>
                </a:extLst>
              </a:tr>
            </a:tbl>
          </a:graphicData>
        </a:graphic>
      </p:graphicFrame>
      <p:pic>
        <p:nvPicPr>
          <p:cNvPr id="11" name="Audio 10">
            <a:extLst>
              <a:ext uri="{FF2B5EF4-FFF2-40B4-BE49-F238E27FC236}">
                <a16:creationId xmlns:a16="http://schemas.microsoft.com/office/drawing/2014/main" id="{B9EA4178-29BB-9EFD-1F58-295826C5A9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85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54"/>
    </mc:Choice>
    <mc:Fallback xmlns="">
      <p:transition spd="slow" advTm="17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FC261D-6060-67DE-D3B8-E65EACF41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Best Random Forest Model Based on Sentence Length and Variability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B09334-158D-35C8-5096-F841EF886A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2130592"/>
              </p:ext>
            </p:extLst>
          </p:nvPr>
        </p:nvGraphicFramePr>
        <p:xfrm>
          <a:off x="1371597" y="2562694"/>
          <a:ext cx="3886204" cy="173261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16250">
                  <a:extLst>
                    <a:ext uri="{9D8B030D-6E8A-4147-A177-3AD203B41FA5}">
                      <a16:colId xmlns:a16="http://schemas.microsoft.com/office/drawing/2014/main" val="2690560871"/>
                    </a:ext>
                  </a:extLst>
                </a:gridCol>
                <a:gridCol w="1769954">
                  <a:extLst>
                    <a:ext uri="{9D8B030D-6E8A-4147-A177-3AD203B41FA5}">
                      <a16:colId xmlns:a16="http://schemas.microsoft.com/office/drawing/2014/main" val="2892086842"/>
                    </a:ext>
                  </a:extLst>
                </a:gridCol>
              </a:tblGrid>
              <a:tr h="577537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348218"/>
                  </a:ext>
                </a:extLst>
              </a:tr>
              <a:tr h="577537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0.6141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703587"/>
                  </a:ext>
                </a:extLst>
              </a:tr>
              <a:tr h="577537"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0.5481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276753"/>
                  </a:ext>
                </a:extLst>
              </a:tr>
            </a:tbl>
          </a:graphicData>
        </a:graphic>
      </p:graphicFrame>
      <p:pic>
        <p:nvPicPr>
          <p:cNvPr id="8" name="Picture 7" descr="A chart with numbers and a number on it&#10;&#10;Description automatically generated with medium confidence">
            <a:extLst>
              <a:ext uri="{FF2B5EF4-FFF2-40B4-BE49-F238E27FC236}">
                <a16:creationId xmlns:a16="http://schemas.microsoft.com/office/drawing/2014/main" id="{BA1703D8-FE01-8E01-51C2-C3C20CEC7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533" y="1575459"/>
            <a:ext cx="5946087" cy="4459565"/>
          </a:xfrm>
          <a:prstGeom prst="rect">
            <a:avLst/>
          </a:prstGeom>
        </p:spPr>
      </p:pic>
      <p:pic>
        <p:nvPicPr>
          <p:cNvPr id="12" name="Audio 11">
            <a:extLst>
              <a:ext uri="{FF2B5EF4-FFF2-40B4-BE49-F238E27FC236}">
                <a16:creationId xmlns:a16="http://schemas.microsoft.com/office/drawing/2014/main" id="{DE8205F2-1A7F-E8C5-A68B-7CBE5AB0AA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43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75"/>
    </mc:Choice>
    <mc:Fallback xmlns="">
      <p:transition spd="slow" advTm="33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9A7C66-B8DB-04E4-BAB8-D460C671D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Models Based on TF-IDF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103A94-1699-B4C7-0EC2-111E083351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72499" y="390832"/>
            <a:ext cx="3233585" cy="8736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9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Data prep: removal of stop words, newline tags, punctuation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F72EF6B-A79C-E43E-A147-95A0CCF314F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0682765"/>
              </p:ext>
            </p:extLst>
          </p:nvPr>
        </p:nvGraphicFramePr>
        <p:xfrm>
          <a:off x="432225" y="2060000"/>
          <a:ext cx="11327550" cy="4264748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376846">
                  <a:extLst>
                    <a:ext uri="{9D8B030D-6E8A-4147-A177-3AD203B41FA5}">
                      <a16:colId xmlns:a16="http://schemas.microsoft.com/office/drawing/2014/main" val="2043106478"/>
                    </a:ext>
                  </a:extLst>
                </a:gridCol>
                <a:gridCol w="2237676">
                  <a:extLst>
                    <a:ext uri="{9D8B030D-6E8A-4147-A177-3AD203B41FA5}">
                      <a16:colId xmlns:a16="http://schemas.microsoft.com/office/drawing/2014/main" val="1857456692"/>
                    </a:ext>
                  </a:extLst>
                </a:gridCol>
                <a:gridCol w="2237676">
                  <a:extLst>
                    <a:ext uri="{9D8B030D-6E8A-4147-A177-3AD203B41FA5}">
                      <a16:colId xmlns:a16="http://schemas.microsoft.com/office/drawing/2014/main" val="3881973597"/>
                    </a:ext>
                  </a:extLst>
                </a:gridCol>
                <a:gridCol w="2237676">
                  <a:extLst>
                    <a:ext uri="{9D8B030D-6E8A-4147-A177-3AD203B41FA5}">
                      <a16:colId xmlns:a16="http://schemas.microsoft.com/office/drawing/2014/main" val="2262951893"/>
                    </a:ext>
                  </a:extLst>
                </a:gridCol>
                <a:gridCol w="2237676">
                  <a:extLst>
                    <a:ext uri="{9D8B030D-6E8A-4147-A177-3AD203B41FA5}">
                      <a16:colId xmlns:a16="http://schemas.microsoft.com/office/drawing/2014/main" val="1622553261"/>
                    </a:ext>
                  </a:extLst>
                </a:gridCol>
              </a:tblGrid>
              <a:tr h="1461071">
                <a:tc>
                  <a:txBody>
                    <a:bodyPr/>
                    <a:lstStyle/>
                    <a:p>
                      <a:r>
                        <a:rPr lang="en-US" sz="2600" dirty="0">
                          <a:effectLst/>
                        </a:rPr>
                        <a:t>Dummy accuracy: 0.626</a:t>
                      </a:r>
                      <a:endParaRPr lang="en-US" sz="2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 dirty="0">
                          <a:effectLst/>
                        </a:rPr>
                        <a:t>Train Accuracy </a:t>
                      </a:r>
                      <a:endParaRPr lang="en-US" sz="3900" dirty="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Test Accuracy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Precision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Recall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extLst>
                  <a:ext uri="{0D108BD9-81ED-4DB2-BD59-A6C34878D82A}">
                    <a16:rowId xmlns:a16="http://schemas.microsoft.com/office/drawing/2014/main" val="138770656"/>
                  </a:ext>
                </a:extLst>
              </a:tr>
              <a:tr h="1066187"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Random Forest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1.0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0.9892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0.9978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0.9735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extLst>
                  <a:ext uri="{0D108BD9-81ED-4DB2-BD59-A6C34878D82A}">
                    <a16:rowId xmlns:a16="http://schemas.microsoft.com/office/drawing/2014/main" val="4145511283"/>
                  </a:ext>
                </a:extLst>
              </a:tr>
              <a:tr h="1066187"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Support Vector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0.9986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0.9785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0.9819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0.9631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extLst>
                  <a:ext uri="{0D108BD9-81ED-4DB2-BD59-A6C34878D82A}">
                    <a16:rowId xmlns:a16="http://schemas.microsoft.com/office/drawing/2014/main" val="3645774836"/>
                  </a:ext>
                </a:extLst>
              </a:tr>
              <a:tr h="671303"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Naïve Bayes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0.9452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0.9372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>
                          <a:effectLst/>
                        </a:rPr>
                        <a:t>0.9894 </a:t>
                      </a:r>
                      <a:endParaRPr lang="en-US" sz="3900">
                        <a:effectLst/>
                      </a:endParaRPr>
                    </a:p>
                  </a:txBody>
                  <a:tcPr marL="197442" marR="197442" marT="98721" marB="98721" anchor="ctr"/>
                </a:tc>
                <a:tc>
                  <a:txBody>
                    <a:bodyPr/>
                    <a:lstStyle/>
                    <a:p>
                      <a:r>
                        <a:rPr lang="en-US" sz="2600" dirty="0">
                          <a:effectLst/>
                        </a:rPr>
                        <a:t>0.8423 </a:t>
                      </a:r>
                      <a:endParaRPr lang="en-US" sz="3900" dirty="0">
                        <a:effectLst/>
                      </a:endParaRPr>
                    </a:p>
                  </a:txBody>
                  <a:tcPr marL="197442" marR="197442" marT="98721" marB="98721" anchor="ctr"/>
                </a:tc>
                <a:extLst>
                  <a:ext uri="{0D108BD9-81ED-4DB2-BD59-A6C34878D82A}">
                    <a16:rowId xmlns:a16="http://schemas.microsoft.com/office/drawing/2014/main" val="3675299076"/>
                  </a:ext>
                </a:extLst>
              </a:tr>
            </a:tbl>
          </a:graphicData>
        </a:graphic>
      </p:graphicFrame>
      <p:pic>
        <p:nvPicPr>
          <p:cNvPr id="23" name="Audio 22">
            <a:extLst>
              <a:ext uri="{FF2B5EF4-FFF2-40B4-BE49-F238E27FC236}">
                <a16:creationId xmlns:a16="http://schemas.microsoft.com/office/drawing/2014/main" id="{AF93E019-B947-B8FB-2D6B-D7526F2FD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14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27"/>
    </mc:Choice>
    <mc:Fallback xmlns="">
      <p:transition spd="slow" advTm="39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6E968F-261E-6F1A-7AFD-A590670B4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Best Random Forest Model Based on TF-IDF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5F6ABDB-F08B-42C7-5B13-10783EB737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5988618"/>
              </p:ext>
            </p:extLst>
          </p:nvPr>
        </p:nvGraphicFramePr>
        <p:xfrm>
          <a:off x="865373" y="2562694"/>
          <a:ext cx="3885930" cy="173261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16101">
                  <a:extLst>
                    <a:ext uri="{9D8B030D-6E8A-4147-A177-3AD203B41FA5}">
                      <a16:colId xmlns:a16="http://schemas.microsoft.com/office/drawing/2014/main" val="2690560871"/>
                    </a:ext>
                  </a:extLst>
                </a:gridCol>
                <a:gridCol w="1769829">
                  <a:extLst>
                    <a:ext uri="{9D8B030D-6E8A-4147-A177-3AD203B41FA5}">
                      <a16:colId xmlns:a16="http://schemas.microsoft.com/office/drawing/2014/main" val="2892086842"/>
                    </a:ext>
                  </a:extLst>
                </a:gridCol>
              </a:tblGrid>
              <a:tr h="577537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0.99857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3348218"/>
                  </a:ext>
                </a:extLst>
              </a:tr>
              <a:tr h="577537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0.99961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703587"/>
                  </a:ext>
                </a:extLst>
              </a:tr>
              <a:tr h="577537"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0.99657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276753"/>
                  </a:ext>
                </a:extLst>
              </a:tr>
            </a:tbl>
          </a:graphicData>
        </a:graphic>
      </p:graphicFrame>
      <p:pic>
        <p:nvPicPr>
          <p:cNvPr id="6" name="Picture 5" descr="A chart with numbers and labels&#10;&#10;Description automatically generated">
            <a:extLst>
              <a:ext uri="{FF2B5EF4-FFF2-40B4-BE49-F238E27FC236}">
                <a16:creationId xmlns:a16="http://schemas.microsoft.com/office/drawing/2014/main" id="{EF179380-C02F-41F1-D6CC-5C0EF032E6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6676" y="1575459"/>
            <a:ext cx="5987848" cy="4490885"/>
          </a:xfrm>
          <a:prstGeom prst="rect">
            <a:avLst/>
          </a:prstGeom>
        </p:spPr>
      </p:pic>
      <p:pic>
        <p:nvPicPr>
          <p:cNvPr id="12" name="Audio 11">
            <a:extLst>
              <a:ext uri="{FF2B5EF4-FFF2-40B4-BE49-F238E27FC236}">
                <a16:creationId xmlns:a16="http://schemas.microsoft.com/office/drawing/2014/main" id="{F5408938-70BC-651E-620E-5731B9D2B1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7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24"/>
    </mc:Choice>
    <mc:Fallback xmlns="">
      <p:transition spd="slow" advTm="24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440</Words>
  <Application>Microsoft Macintosh PowerPoint</Application>
  <PresentationFormat>Widescreen</PresentationFormat>
  <Paragraphs>87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TimesNewRomanPS</vt:lpstr>
      <vt:lpstr>TimesNewRomanPSMT</vt:lpstr>
      <vt:lpstr>Office Theme</vt:lpstr>
      <vt:lpstr>AI Generated Content Detection</vt:lpstr>
      <vt:lpstr>What is AI-Generated Content?</vt:lpstr>
      <vt:lpstr>Data Explanation</vt:lpstr>
      <vt:lpstr>Methods</vt:lpstr>
      <vt:lpstr>EDA Results</vt:lpstr>
      <vt:lpstr>Models Based on Sentence Length and Variability </vt:lpstr>
      <vt:lpstr>Best Random Forest Model Based on Sentence Length and Variability</vt:lpstr>
      <vt:lpstr>Models Based on TF-IDF</vt:lpstr>
      <vt:lpstr>Best Random Forest Model Based on TF-IDF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Generated Content Detection</dc:title>
  <dc:creator>GTatreau</dc:creator>
  <cp:lastModifiedBy>GTatreau</cp:lastModifiedBy>
  <cp:revision>7</cp:revision>
  <dcterms:created xsi:type="dcterms:W3CDTF">2024-03-01T00:55:57Z</dcterms:created>
  <dcterms:modified xsi:type="dcterms:W3CDTF">2025-01-18T18:10:00Z</dcterms:modified>
</cp:coreProperties>
</file>

<file path=docProps/thumbnail.jpeg>
</file>